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89" r:id="rId7"/>
    <p:sldId id="288" r:id="rId8"/>
    <p:sldId id="279" r:id="rId9"/>
    <p:sldId id="269" r:id="rId10"/>
    <p:sldId id="264" r:id="rId11"/>
    <p:sldId id="265" r:id="rId12"/>
    <p:sldId id="266" r:id="rId13"/>
    <p:sldId id="281" r:id="rId14"/>
    <p:sldId id="271" r:id="rId15"/>
    <p:sldId id="270" r:id="rId16"/>
    <p:sldId id="272" r:id="rId17"/>
    <p:sldId id="273" r:id="rId18"/>
    <p:sldId id="274" r:id="rId19"/>
    <p:sldId id="284" r:id="rId20"/>
    <p:sldId id="285" r:id="rId21"/>
    <p:sldId id="291" r:id="rId22"/>
    <p:sldId id="27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DE3987-1627-4171-9CAC-3F453AD07795}" v="8" dt="2024-04-09T07:46:27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7EF22D-3233-43ED-1E64-2FCDE2E6A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D9E974-E1A0-2262-5EDE-560A59AF2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3F2875-AB79-6542-D348-2D732EEA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C93B-36C6-44EE-AA29-14641FF79E68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D635BD-34D2-46FF-2733-1E3C76A7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8A45C5-D8A2-DCAA-18A5-40545260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4F0D-BFB5-4A18-8C27-61AC3BD9B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27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31541-CC28-96DF-D657-B834416E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8289F7-71C2-D6CA-9742-88F49A09A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2ACC08-B459-7177-D43C-A0B084F4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C93B-36C6-44EE-AA29-14641FF79E68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CD4DD8-5A5F-C6E6-DBBC-521CC8DD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F5A6A5-5EA2-5DB4-D07C-689019E1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4F0D-BFB5-4A18-8C27-61AC3BD9B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12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4C83E70-9385-95CB-C579-2F248296E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0E07C5-D7CA-99E2-3779-4AC079018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A3378-6402-DDBC-4238-52DC305B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C93B-36C6-44EE-AA29-14641FF79E68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CD4A54-0589-F81D-5D72-2798D829C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A78DE9-691B-5193-91A8-ACEE12E1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4F0D-BFB5-4A18-8C27-61AC3BD9B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97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175B0F-A698-D8FD-6F2E-EF50A3E3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D4F4FB-EF24-2C69-C4D8-BC83F8F0D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5222D8-4838-AD95-D992-CC35E0B9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C93B-36C6-44EE-AA29-14641FF79E68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A937CD-D500-4C6D-0CE9-95C88CFE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E1DA10-A925-940F-549E-14DC482E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4F0D-BFB5-4A18-8C27-61AC3BD9B96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BE18F83E-3A5C-9C6A-3842-EB9662CED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366" y="6154148"/>
            <a:ext cx="1578634" cy="3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9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9EA902-BCB2-A75C-B0F4-11BBE33C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1B2920-5336-DD7E-9C83-66E036B8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BDB9F9-CC92-309D-F454-AE6DA604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C93B-36C6-44EE-AA29-14641FF79E68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47EFA5-E131-E88F-C0D8-33F02203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B84AC6-020A-1D37-0FCE-FF1B729E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4F0D-BFB5-4A18-8C27-61AC3BD9B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6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A7D21-84A8-EE99-E270-E89DFCD5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DCC57A-C9D5-FBEB-F8F1-E698FB0E9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975916-B5C3-233D-2D43-3A842E008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3D6206-F412-68F2-A279-C48E1B1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C93B-36C6-44EE-AA29-14641FF79E68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09BBAA-F285-C0A8-BC12-6C50B194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B5E7CB-3F2A-F2A4-2AFA-577E9410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4F0D-BFB5-4A18-8C27-61AC3BD9B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76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B47EC2-DD76-6075-7CFB-A75E13D9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02D285-E1AC-79E1-6AEA-F40DDC6E3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C41AD7-1943-AFD4-352A-4A3414AAD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868699-4AAE-AEC0-9700-C86B459E9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11D63A-C349-DF76-592B-435CA1EBD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13F3016-F985-B5BC-BD99-B774396F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C93B-36C6-44EE-AA29-14641FF79E68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931244-A570-DAA7-4E64-5CF96D779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74D5B2-CB94-2F85-9637-61F3642D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4F0D-BFB5-4A18-8C27-61AC3BD9B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23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511BF-2943-F07A-9913-CCF2F831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8F88D8-56D6-D106-B28C-80243E7C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C93B-36C6-44EE-AA29-14641FF79E68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6A22A8-825F-FF6F-0D54-B2BF4E48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0C3996-90F5-3C56-B44D-C3D552F6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4F0D-BFB5-4A18-8C27-61AC3BD9B96A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8F5D0520-F05D-D97C-2A8E-D4DB4B7B6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366" y="6154148"/>
            <a:ext cx="1578634" cy="3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8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E81E68E-658B-B73B-E8B2-C0C0C456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C93B-36C6-44EE-AA29-14641FF79E68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D70439-46C4-C0E5-9B88-F74F1C27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87FA72-F4F4-ECCC-9121-9A91828C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4F0D-BFB5-4A18-8C27-61AC3BD9B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71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65708-E1E7-D7BF-8D14-27FFFB2C7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E5003-1CE0-ABC8-1FFD-BA868BF23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BAB8E8-2C7A-661B-D6A3-CAF5C77E9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CDC3D5-EE23-CF1D-ADE2-0B83AD5A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C93B-36C6-44EE-AA29-14641FF79E68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84F5D2-389C-4EA7-85FB-11F2AF59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7BB9E0-6B47-76B3-6304-F06A0CE3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4F0D-BFB5-4A18-8C27-61AC3BD9B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80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5701FA-AA0E-4ABF-A3E6-4FE16C85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EDA40B-124A-118E-6EC6-1D4A809F0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F7B578-0421-5168-6F48-85E43132C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46C1C5-7031-CEDB-819B-A27085DFA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C93B-36C6-44EE-AA29-14641FF79E68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7DC686-8BC4-B8C0-0622-613C3A2B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6408B5-D608-5008-F7DD-45F6E076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94F0D-BFB5-4A18-8C27-61AC3BD9B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28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D8294B-0ED1-C3FC-6363-A308BE7A1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591AFB-2215-F13C-3F01-A081876CB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4119B8-D80D-DA08-CB33-7FF2C51F7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3C93B-36C6-44EE-AA29-14641FF79E68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92EC91-0FCD-3A13-93ED-3F731C951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53093E-9847-C5FC-B2E6-80C13ED9A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94F0D-BFB5-4A18-8C27-61AC3BD9B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67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https://www.parcoursup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upmaritime.f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2EDB9B04-4C69-B58F-BF53-BB8E34845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49" y="2364799"/>
            <a:ext cx="9396902" cy="22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6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231" y="2141537"/>
            <a:ext cx="553899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0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Officier Chef de Quart Machine</a:t>
            </a:r>
            <a:br>
              <a:rPr lang="fr-FR" sz="20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Mécanicien 8000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: Saint-Malo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 embarqués à bord de navires possibles</a:t>
            </a:r>
          </a:p>
          <a:p>
            <a:pPr marL="0" indent="0">
              <a:lnSpc>
                <a:spcPct val="120000"/>
              </a:lnSpc>
              <a:buNone/>
            </a:pPr>
            <a:endParaRPr lang="fr-FR" sz="1800" b="1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C778FF-4934-07B6-AEF2-E9A837695789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4F648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580853E-5DF6-D1E8-F3CC-9421AE95E84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069713" y="4385476"/>
            <a:ext cx="1776464" cy="635086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400B6E99-BB61-AB74-563B-479F8C70795A}"/>
              </a:ext>
            </a:extLst>
          </p:cNvPr>
          <p:cNvSpPr>
            <a:spLocks/>
          </p:cNvSpPr>
          <p:nvPr/>
        </p:nvSpPr>
        <p:spPr>
          <a:xfrm>
            <a:off x="2383920" y="4069087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49" name="Connecteur droit 6">
            <a:extLst>
              <a:ext uri="{FF2B5EF4-FFF2-40B4-BE49-F238E27FC236}">
                <a16:creationId xmlns:a16="http://schemas.microsoft.com/office/drawing/2014/main" id="{3F3E90F4-FA66-B45D-EFC9-7944F632A5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5290" y="2585501"/>
            <a:ext cx="10638" cy="1812872"/>
          </a:xfrm>
          <a:prstGeom prst="line">
            <a:avLst/>
          </a:prstGeom>
          <a:noFill/>
          <a:ln w="25400" algn="ctr">
            <a:solidFill>
              <a:srgbClr val="00206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ZoneTexte 17">
            <a:extLst>
              <a:ext uri="{FF2B5EF4-FFF2-40B4-BE49-F238E27FC236}">
                <a16:creationId xmlns:a16="http://schemas.microsoft.com/office/drawing/2014/main" id="{C438400C-CABD-0E17-4936-64DE31287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521" y="3279710"/>
            <a:ext cx="106084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Saint-Malo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A5733247-7D8F-46F6-B3C4-93BBB40D1747}"/>
              </a:ext>
            </a:extLst>
          </p:cNvPr>
          <p:cNvSpPr>
            <a:spLocks/>
          </p:cNvSpPr>
          <p:nvPr/>
        </p:nvSpPr>
        <p:spPr>
          <a:xfrm>
            <a:off x="2383920" y="3327295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9A5872E1-0074-31BD-0BEE-0E5B586E2B21}"/>
              </a:ext>
            </a:extLst>
          </p:cNvPr>
          <p:cNvSpPr>
            <a:spLocks/>
          </p:cNvSpPr>
          <p:nvPr/>
        </p:nvSpPr>
        <p:spPr>
          <a:xfrm>
            <a:off x="2383920" y="2585501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36473EF6-69F0-3EE2-A127-345478BAE9B0}"/>
              </a:ext>
            </a:extLst>
          </p:cNvPr>
          <p:cNvCxnSpPr>
            <a:stCxn id="48" idx="0"/>
            <a:endCxn id="51" idx="2"/>
          </p:cNvCxnSpPr>
          <p:nvPr/>
        </p:nvCxnSpPr>
        <p:spPr>
          <a:xfrm flipV="1">
            <a:off x="3013920" y="3687296"/>
            <a:ext cx="0" cy="38179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9A1BD67D-A9BE-2E6F-CB9A-2F23FA691046}"/>
              </a:ext>
            </a:extLst>
          </p:cNvPr>
          <p:cNvCxnSpPr>
            <a:cxnSpLocks/>
            <a:stCxn id="51" idx="0"/>
            <a:endCxn id="52" idx="2"/>
          </p:cNvCxnSpPr>
          <p:nvPr/>
        </p:nvCxnSpPr>
        <p:spPr>
          <a:xfrm flipV="1">
            <a:off x="3013920" y="2945502"/>
            <a:ext cx="0" cy="38179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201FEBB-9DB7-D22A-CC31-034381811569}"/>
              </a:ext>
            </a:extLst>
          </p:cNvPr>
          <p:cNvSpPr/>
          <p:nvPr/>
        </p:nvSpPr>
        <p:spPr>
          <a:xfrm>
            <a:off x="155333" y="2585502"/>
            <a:ext cx="191438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OCQM-CM 8000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18E26C78-A2EF-F8F9-CE14-8F028A9B5EF4}"/>
              </a:ext>
            </a:extLst>
          </p:cNvPr>
          <p:cNvCxnSpPr>
            <a:cxnSpLocks/>
            <a:stCxn id="52" idx="1"/>
            <a:endCxn id="57" idx="3"/>
          </p:cNvCxnSpPr>
          <p:nvPr/>
        </p:nvCxnSpPr>
        <p:spPr>
          <a:xfrm flipH="1">
            <a:off x="2069713" y="2765502"/>
            <a:ext cx="314207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Image 59" descr="Une image contenant texte, Polic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23491E63-8E22-E83F-CC4B-F21BD455B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231" y="1892301"/>
            <a:ext cx="729377" cy="838783"/>
          </a:xfrm>
          <a:prstGeom prst="rect">
            <a:avLst/>
          </a:prstGeom>
        </p:spPr>
      </p:pic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390B1DB8-C8E7-3846-D5F9-8FC00B6AACE7}"/>
              </a:ext>
            </a:extLst>
          </p:cNvPr>
          <p:cNvCxnSpPr>
            <a:cxnSpLocks/>
          </p:cNvCxnSpPr>
          <p:nvPr/>
        </p:nvCxnSpPr>
        <p:spPr>
          <a:xfrm flipH="1" flipV="1">
            <a:off x="3643920" y="4424915"/>
            <a:ext cx="3015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itre 1">
            <a:extLst>
              <a:ext uri="{FF2B5EF4-FFF2-40B4-BE49-F238E27FC236}">
                <a16:creationId xmlns:a16="http://schemas.microsoft.com/office/drawing/2014/main" id="{7B997F1B-6C1E-EC91-FBF6-53EC838EC697}"/>
              </a:ext>
            </a:extLst>
          </p:cNvPr>
          <p:cNvSpPr txBox="1">
            <a:spLocks/>
          </p:cNvSpPr>
          <p:nvPr/>
        </p:nvSpPr>
        <p:spPr>
          <a:xfrm>
            <a:off x="6096000" y="1294607"/>
            <a:ext cx="5257800" cy="86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FORMATION INITIALE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3173344-1F6A-4FD1-A5FA-DF129C1A0A2C}"/>
              </a:ext>
            </a:extLst>
          </p:cNvPr>
          <p:cNvSpPr txBox="1">
            <a:spLocks/>
          </p:cNvSpPr>
          <p:nvPr/>
        </p:nvSpPr>
        <p:spPr>
          <a:xfrm>
            <a:off x="6095999" y="365125"/>
            <a:ext cx="64536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19346D"/>
                </a:solidFill>
                <a:effectLst/>
                <a:uLnTx/>
                <a:uFillTx/>
                <a:latin typeface="Arial" pitchFamily="34"/>
                <a:ea typeface="+mj-ea"/>
                <a:cs typeface="Arial" pitchFamily="34"/>
              </a:rPr>
              <a:t>OFFICIER MONOVALENT MACHINE</a:t>
            </a:r>
          </a:p>
        </p:txBody>
      </p:sp>
    </p:spTree>
    <p:extLst>
      <p:ext uri="{BB962C8B-B14F-4D97-AF65-F5344CB8AC3E}">
        <p14:creationId xmlns:p14="http://schemas.microsoft.com/office/powerpoint/2010/main" val="417931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F3BF8-67A5-0459-1F93-9E751C71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3219"/>
            <a:ext cx="12192000" cy="3744782"/>
          </a:xfrm>
          <a:noFill/>
        </p:spPr>
        <p:txBody>
          <a:bodyPr>
            <a:normAutofit/>
          </a:bodyPr>
          <a:lstStyle/>
          <a:p>
            <a:pPr algn="ctr"/>
            <a:r>
              <a:rPr lang="fr-FR" sz="6000" b="1">
                <a:solidFill>
                  <a:srgbClr val="19346D"/>
                </a:solidFill>
                <a:latin typeface="Arial" pitchFamily="34"/>
                <a:cs typeface="Arial" pitchFamily="34"/>
              </a:rPr>
              <a:t>LE RECRUTEMENT</a:t>
            </a:r>
            <a:endParaRPr lang="fr-FR" sz="6000" b="1">
              <a:solidFill>
                <a:srgbClr val="4F648F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4" name="Image 3" descr="Une image contenant motif, capture d’écran, Symétrie, conception&#10;&#10;Description générée automatiquement">
            <a:extLst>
              <a:ext uri="{FF2B5EF4-FFF2-40B4-BE49-F238E27FC236}">
                <a16:creationId xmlns:a16="http://schemas.microsoft.com/office/drawing/2014/main" id="{FA65D446-E673-3CAF-B079-0F53DDF5E4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54"/>
          <a:stretch/>
        </p:blipFill>
        <p:spPr>
          <a:xfrm>
            <a:off x="0" y="0"/>
            <a:ext cx="12192000" cy="311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4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49445"/>
            <a:ext cx="5257800" cy="17736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8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FORMATIONS POSTBAC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candidats en terminale ou néo-bacheliers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candidatures sur Parcoursup : </a:t>
            </a:r>
            <a:r>
              <a:rPr lang="fr-FR" sz="18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https://www.parcoursup.fr</a:t>
            </a:r>
            <a:r>
              <a:rPr lang="fr-FR" sz="18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800" b="1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18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places</a:t>
            </a:r>
          </a:p>
          <a:p>
            <a:pPr>
              <a:lnSpc>
                <a:spcPct val="100000"/>
              </a:lnSpc>
            </a:pPr>
            <a:r>
              <a:rPr lang="fr-FR" sz="18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Ingénieur : 160</a:t>
            </a:r>
          </a:p>
          <a:p>
            <a:pPr>
              <a:lnSpc>
                <a:spcPct val="100000"/>
              </a:lnSpc>
            </a:pPr>
            <a:r>
              <a:rPr lang="fr-FR" sz="18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OCQPI-C3000 : 42</a:t>
            </a:r>
          </a:p>
          <a:p>
            <a:pPr>
              <a:lnSpc>
                <a:spcPct val="100000"/>
              </a:lnSpc>
            </a:pPr>
            <a:r>
              <a:rPr lang="fr-FR" sz="18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OCQM-CM8000 : 45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800" b="1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1800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C778FF-4934-07B6-AEF2-E9A837695789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4F648F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F3D7ECD-F7B1-9829-4869-CAD541B64260}"/>
              </a:ext>
            </a:extLst>
          </p:cNvPr>
          <p:cNvSpPr txBox="1">
            <a:spLocks/>
          </p:cNvSpPr>
          <p:nvPr/>
        </p:nvSpPr>
        <p:spPr>
          <a:xfrm>
            <a:off x="6096000" y="365125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rgbClr val="19346D"/>
                </a:solidFill>
                <a:latin typeface="Arial" pitchFamily="34"/>
                <a:cs typeface="Arial" pitchFamily="34"/>
              </a:rPr>
              <a:t>RECRUTEMENT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9E4C2B7-D1F2-7664-688C-892300988D37}"/>
              </a:ext>
            </a:extLst>
          </p:cNvPr>
          <p:cNvSpPr txBox="1">
            <a:spLocks/>
          </p:cNvSpPr>
          <p:nvPr/>
        </p:nvSpPr>
        <p:spPr>
          <a:xfrm>
            <a:off x="6096000" y="1027907"/>
            <a:ext cx="5257800" cy="86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recrutement postbac des élèves en formation initiale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2B769CA-0B67-2379-4060-C5615F7917D0}"/>
              </a:ext>
            </a:extLst>
          </p:cNvPr>
          <p:cNvSpPr/>
          <p:nvPr/>
        </p:nvSpPr>
        <p:spPr>
          <a:xfrm>
            <a:off x="1684607" y="1475942"/>
            <a:ext cx="1289854" cy="257589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874CA8-10A7-E7EC-6D3C-99B04AD64222}"/>
              </a:ext>
            </a:extLst>
          </p:cNvPr>
          <p:cNvSpPr txBox="1"/>
          <p:nvPr/>
        </p:nvSpPr>
        <p:spPr>
          <a:xfrm>
            <a:off x="584200" y="650505"/>
            <a:ext cx="434269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rgbClr val="4F648F"/>
                </a:solidFill>
              </a:rPr>
              <a:t>https://www.parcoursup.fr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679F1D3-787D-A390-C216-951915967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757" y="2193432"/>
            <a:ext cx="2039582" cy="1721787"/>
          </a:xfrm>
          <a:prstGeom prst="rect">
            <a:avLst/>
          </a:prstGeom>
          <a:ln w="19050"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71A314D-116D-9357-6F34-CE5839209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7" y="4106692"/>
            <a:ext cx="4342698" cy="124400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E7D5349-6601-8B71-C8B2-B1EB8663A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98" y="5557492"/>
            <a:ext cx="4342698" cy="909252"/>
          </a:xfrm>
          <a:prstGeom prst="rect">
            <a:avLst/>
          </a:prstGeom>
          <a:ln w="19050"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7CC3D8A-BFBD-8D15-1FAD-24620AB62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252" y="1165785"/>
            <a:ext cx="2865295" cy="8779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5D59E6F-21EB-B221-CF81-F772D363AC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7184" y="1651033"/>
            <a:ext cx="2124269" cy="48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7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41537"/>
            <a:ext cx="5257800" cy="16303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4F64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FORMATIONS </a:t>
            </a:r>
            <a:r>
              <a:rPr lang="fr-FR" sz="18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POSTBAC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4F64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candidats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déjà titulaires d’un diplôme postbac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reconversion professionnelle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internationaux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800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candidature sur le site ENSM : </a:t>
            </a:r>
            <a:r>
              <a:rPr lang="fr-FR" sz="18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https://www.supmaritime.fr/</a:t>
            </a:r>
            <a:r>
              <a:rPr lang="fr-FR" sz="18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C778FF-4934-07B6-AEF2-E9A837695789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4F648F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F3D7ECD-F7B1-9829-4869-CAD541B64260}"/>
              </a:ext>
            </a:extLst>
          </p:cNvPr>
          <p:cNvSpPr txBox="1">
            <a:spLocks/>
          </p:cNvSpPr>
          <p:nvPr/>
        </p:nvSpPr>
        <p:spPr>
          <a:xfrm>
            <a:off x="6096000" y="365125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rgbClr val="19346D"/>
                </a:solidFill>
                <a:latin typeface="Arial" pitchFamily="34"/>
                <a:cs typeface="Arial" pitchFamily="34"/>
              </a:rPr>
              <a:t>RECRUTEMENT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9E4C2B7-D1F2-7664-688C-892300988D37}"/>
              </a:ext>
            </a:extLst>
          </p:cNvPr>
          <p:cNvSpPr txBox="1">
            <a:spLocks/>
          </p:cNvSpPr>
          <p:nvPr/>
        </p:nvSpPr>
        <p:spPr>
          <a:xfrm>
            <a:off x="6096000" y="1027907"/>
            <a:ext cx="5257800" cy="86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recrutement postbac des élèves en formation initiale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E874CA8-10A7-E7EC-6D3C-99B04AD64222}"/>
              </a:ext>
            </a:extLst>
          </p:cNvPr>
          <p:cNvSpPr txBox="1"/>
          <p:nvPr/>
        </p:nvSpPr>
        <p:spPr>
          <a:xfrm>
            <a:off x="878632" y="1506022"/>
            <a:ext cx="350053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rgbClr val="4F648F"/>
                </a:solidFill>
              </a:rPr>
              <a:t>https://www.supmaritime.fr/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60129D-32D8-C3F7-25DC-0B648CD04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12" y="2123253"/>
            <a:ext cx="4912174" cy="26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9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F3BF8-67A5-0459-1F93-9E751C71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3219"/>
            <a:ext cx="12192000" cy="3744782"/>
          </a:xfrm>
          <a:noFill/>
        </p:spPr>
        <p:txBody>
          <a:bodyPr>
            <a:normAutofit/>
          </a:bodyPr>
          <a:lstStyle/>
          <a:p>
            <a:pPr algn="ctr"/>
            <a:r>
              <a:rPr lang="fr-FR" sz="6000" b="1">
                <a:solidFill>
                  <a:srgbClr val="19346D"/>
                </a:solidFill>
                <a:latin typeface="Arial" pitchFamily="34"/>
                <a:cs typeface="Arial" pitchFamily="34"/>
              </a:rPr>
              <a:t>ÉQUIPEMENTS PÉDAGOGIQUES</a:t>
            </a:r>
            <a:endParaRPr lang="fr-FR" sz="6000" b="1">
              <a:solidFill>
                <a:srgbClr val="4F648F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4" name="Image 3" descr="Une image contenant motif, capture d’écran, Symétrie, conception&#10;&#10;Description générée automatiquement">
            <a:extLst>
              <a:ext uri="{FF2B5EF4-FFF2-40B4-BE49-F238E27FC236}">
                <a16:creationId xmlns:a16="http://schemas.microsoft.com/office/drawing/2014/main" id="{FA65D446-E673-3CAF-B079-0F53DDF5E4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54"/>
          <a:stretch/>
        </p:blipFill>
        <p:spPr>
          <a:xfrm>
            <a:off x="0" y="0"/>
            <a:ext cx="12192000" cy="311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1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abits, personne, intérieur, ordinateur&#10;&#10;Description générée automatiquement">
            <a:extLst>
              <a:ext uri="{FF2B5EF4-FFF2-40B4-BE49-F238E27FC236}">
                <a16:creationId xmlns:a16="http://schemas.microsoft.com/office/drawing/2014/main" id="{FF6E3B63-763D-6148-8BC6-0459CCF97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5" t="3527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3A3F21-BBA6-E320-9937-47DDC00F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19346D"/>
                </a:solidFill>
                <a:latin typeface="Arial" pitchFamily="34"/>
                <a:cs typeface="Arial" pitchFamily="34"/>
              </a:rPr>
              <a:t>ÉQUIPEMENTS PÉDAGOGIQUES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04461"/>
            <a:ext cx="5257800" cy="7032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équipements adaptés aux exigences réglementaires maritimes internationales (STCW) sur les différents sites de l’ENSM.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5DF055-FE15-5F36-E475-12AD01EF9FF3}"/>
              </a:ext>
            </a:extLst>
          </p:cNvPr>
          <p:cNvSpPr txBox="1"/>
          <p:nvPr/>
        </p:nvSpPr>
        <p:spPr>
          <a:xfrm>
            <a:off x="6096000" y="2913336"/>
            <a:ext cx="488974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0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SIMULATEURS </a:t>
            </a:r>
            <a:br>
              <a:rPr lang="fr-FR" sz="20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navigation, machine, chargement, …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400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SHIP-IN-SCHOOL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400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ATELIERS</a:t>
            </a:r>
            <a:br>
              <a:rPr lang="fr-FR" sz="20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Moteurs électriques et Diesel, Bancs de couplage, …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400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INNOVATION PÉDAGOGIQUE </a:t>
            </a:r>
            <a:br>
              <a:rPr lang="fr-FR" sz="20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err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Pédagolab</a:t>
            </a:r>
            <a:r>
              <a:rPr lang="fr-FR" sz="14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err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Navirothèque</a:t>
            </a:r>
            <a:endParaRPr lang="fr-FR" sz="1400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1400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CESAME </a:t>
            </a:r>
            <a:br>
              <a:rPr lang="fr-FR" sz="20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de sauvetage et de survie en mer</a:t>
            </a:r>
          </a:p>
        </p:txBody>
      </p:sp>
    </p:spTree>
    <p:extLst>
      <p:ext uri="{BB962C8B-B14F-4D97-AF65-F5344CB8AC3E}">
        <p14:creationId xmlns:p14="http://schemas.microsoft.com/office/powerpoint/2010/main" val="3151187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F3BF8-67A5-0459-1F93-9E751C71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3219"/>
            <a:ext cx="12192000" cy="3744782"/>
          </a:xfrm>
          <a:noFill/>
        </p:spPr>
        <p:txBody>
          <a:bodyPr>
            <a:normAutofit/>
          </a:bodyPr>
          <a:lstStyle/>
          <a:p>
            <a:pPr algn="ctr"/>
            <a:r>
              <a:rPr lang="fr-FR" sz="6000" b="1">
                <a:solidFill>
                  <a:srgbClr val="19346D"/>
                </a:solidFill>
                <a:latin typeface="Arial" pitchFamily="34"/>
                <a:cs typeface="Arial" pitchFamily="34"/>
              </a:rPr>
              <a:t>VIE ETUDIANTE</a:t>
            </a:r>
            <a:endParaRPr lang="fr-FR" sz="6000" b="1">
              <a:solidFill>
                <a:srgbClr val="4F648F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4" name="Image 3" descr="Une image contenant motif, capture d’écran, Symétrie, conception&#10;&#10;Description générée automatiquement">
            <a:extLst>
              <a:ext uri="{FF2B5EF4-FFF2-40B4-BE49-F238E27FC236}">
                <a16:creationId xmlns:a16="http://schemas.microsoft.com/office/drawing/2014/main" id="{FA65D446-E673-3CAF-B079-0F53DDF5E4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54"/>
          <a:stretch/>
        </p:blipFill>
        <p:spPr>
          <a:xfrm>
            <a:off x="0" y="0"/>
            <a:ext cx="12192000" cy="311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16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personne, plein air, habits, ciel&#10;&#10;Description générée automatiquement">
            <a:extLst>
              <a:ext uri="{FF2B5EF4-FFF2-40B4-BE49-F238E27FC236}">
                <a16:creationId xmlns:a16="http://schemas.microsoft.com/office/drawing/2014/main" id="{E5A35C26-CFD3-9E22-5A83-7EC74E4C3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9" r="27161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3A3F21-BBA6-E320-9937-47DDC00F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19346D"/>
                </a:solidFill>
                <a:latin typeface="Arial" pitchFamily="34"/>
                <a:cs typeface="Arial" pitchFamily="34"/>
              </a:rPr>
              <a:t>VIE ETUDIANTE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77" y="2020633"/>
            <a:ext cx="6107723" cy="21181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000" b="1" dirty="0">
                <a:solidFill>
                  <a:srgbClr val="4F648F"/>
                </a:solidFill>
                <a:latin typeface="Arial"/>
                <a:cs typeface="Arial"/>
              </a:rPr>
              <a:t>I  BUREAUX DES ELEVES (</a:t>
            </a:r>
            <a:r>
              <a:rPr lang="fr-FR" sz="2000" b="1" dirty="0" err="1">
                <a:solidFill>
                  <a:srgbClr val="4F648F"/>
                </a:solidFill>
                <a:latin typeface="Arial"/>
                <a:cs typeface="Arial"/>
              </a:rPr>
              <a:t>Burals</a:t>
            </a:r>
            <a:r>
              <a:rPr lang="fr-FR" sz="2000" b="1" dirty="0">
                <a:solidFill>
                  <a:srgbClr val="4F648F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fr-FR" sz="1800" dirty="0">
                <a:solidFill>
                  <a:srgbClr val="4F648F"/>
                </a:solidFill>
                <a:latin typeface="Arial"/>
                <a:cs typeface="Arial"/>
              </a:rPr>
              <a:t>Anime la vie étudiante</a:t>
            </a:r>
          </a:p>
          <a:p>
            <a:pPr>
              <a:lnSpc>
                <a:spcPct val="100000"/>
              </a:lnSpc>
            </a:pPr>
            <a:r>
              <a:rPr lang="fr-FR" sz="1800" dirty="0">
                <a:solidFill>
                  <a:srgbClr val="4F648F"/>
                </a:solidFill>
                <a:latin typeface="Arial"/>
                <a:cs typeface="Arial"/>
              </a:rPr>
              <a:t>Fait vivre les traditions de la marine marchande</a:t>
            </a:r>
          </a:p>
          <a:p>
            <a:pPr>
              <a:lnSpc>
                <a:spcPct val="100000"/>
              </a:lnSpc>
            </a:pPr>
            <a:r>
              <a:rPr lang="fr-FR" sz="1800" dirty="0">
                <a:solidFill>
                  <a:srgbClr val="4F648F"/>
                </a:solidFill>
                <a:latin typeface="Arial"/>
                <a:cs typeface="Arial"/>
              </a:rPr>
              <a:t>Un </a:t>
            </a:r>
            <a:r>
              <a:rPr lang="fr-FR" sz="1800" dirty="0" err="1">
                <a:solidFill>
                  <a:srgbClr val="4F648F"/>
                </a:solidFill>
                <a:latin typeface="Arial"/>
                <a:cs typeface="Arial"/>
              </a:rPr>
              <a:t>bural</a:t>
            </a:r>
            <a:r>
              <a:rPr lang="fr-FR" sz="1800" dirty="0">
                <a:solidFill>
                  <a:srgbClr val="4F648F"/>
                </a:solidFill>
                <a:latin typeface="Arial"/>
                <a:cs typeface="Arial"/>
              </a:rPr>
              <a:t> par site</a:t>
            </a:r>
            <a:endParaRPr lang="fr-FR" sz="1800" dirty="0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1800" dirty="0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000" b="1" dirty="0">
                <a:solidFill>
                  <a:srgbClr val="4F648F"/>
                </a:solidFill>
                <a:latin typeface="Arial"/>
                <a:cs typeface="Arial"/>
              </a:rPr>
              <a:t>I  DES ACTIVITES PAR SITE</a:t>
            </a:r>
            <a:endParaRPr lang="fr-FR" dirty="0"/>
          </a:p>
          <a:p>
            <a:pPr>
              <a:lnSpc>
                <a:spcPct val="100000"/>
              </a:lnSpc>
            </a:pPr>
            <a:r>
              <a:rPr lang="fr-FR" sz="1800" dirty="0">
                <a:solidFill>
                  <a:srgbClr val="4F648F"/>
                </a:solidFill>
                <a:latin typeface="Arial"/>
                <a:cs typeface="Arial"/>
              </a:rPr>
              <a:t>Galas de la Marine Marchande et soirées étudiantes tout au long de l'année</a:t>
            </a:r>
            <a:endParaRPr lang="fr-FR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r-FR" sz="1800" dirty="0">
                <a:solidFill>
                  <a:srgbClr val="4F648F"/>
                </a:solidFill>
                <a:latin typeface="Arial"/>
                <a:cs typeface="Arial"/>
              </a:rPr>
              <a:t>Activité associative (Courses d'orientation, Laser Game, Olympiades, courses à pied, régates)</a:t>
            </a:r>
          </a:p>
          <a:p>
            <a:pPr>
              <a:lnSpc>
                <a:spcPct val="100000"/>
              </a:lnSpc>
            </a:pPr>
            <a:r>
              <a:rPr lang="fr-FR" sz="1800" dirty="0">
                <a:solidFill>
                  <a:srgbClr val="4F648F"/>
                </a:solidFill>
                <a:latin typeface="Arial"/>
                <a:cs typeface="Arial"/>
              </a:rPr>
              <a:t>Chorale et apprentissage des chants marins</a:t>
            </a:r>
          </a:p>
        </p:txBody>
      </p:sp>
    </p:spTree>
    <p:extLst>
      <p:ext uri="{BB962C8B-B14F-4D97-AF65-F5344CB8AC3E}">
        <p14:creationId xmlns:p14="http://schemas.microsoft.com/office/powerpoint/2010/main" val="378438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DBC2B-71F6-658D-40C4-167D1C3B6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9B925-FE34-BF14-876A-E624FBF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19346D"/>
                </a:solidFill>
                <a:latin typeface="Arial" pitchFamily="34"/>
                <a:cs typeface="Arial" pitchFamily="34"/>
              </a:rPr>
              <a:t>CONTACTS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572D6A-C730-5A09-0F36-2E7EF23E2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320" y="2020633"/>
            <a:ext cx="5364480" cy="21181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000" dirty="0">
                <a:solidFill>
                  <a:srgbClr val="4F648F"/>
                </a:solidFill>
                <a:latin typeface="Arial"/>
                <a:cs typeface="Arial"/>
              </a:rPr>
              <a:t>Envie d’obtenir plus d’informations sur l’ENSM et ses formations 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b="1" dirty="0">
                <a:solidFill>
                  <a:srgbClr val="4F648F"/>
                </a:solidFill>
                <a:latin typeface="Arial"/>
                <a:cs typeface="Arial"/>
              </a:rPr>
              <a:t>Complétez le formulaire</a:t>
            </a:r>
            <a:endParaRPr lang="fr-FR" sz="1800" dirty="0">
              <a:solidFill>
                <a:srgbClr val="4F648F"/>
              </a:solidFill>
              <a:latin typeface="Arial"/>
              <a:cs typeface="Arial"/>
            </a:endParaRPr>
          </a:p>
        </p:txBody>
      </p:sp>
      <p:pic>
        <p:nvPicPr>
          <p:cNvPr id="4" name="Image 3" descr="Une image contenant texte, capture d’écran, Police, motif&#10;&#10;Description générée automatiquement">
            <a:extLst>
              <a:ext uri="{FF2B5EF4-FFF2-40B4-BE49-F238E27FC236}">
                <a16:creationId xmlns:a16="http://schemas.microsoft.com/office/drawing/2014/main" id="{B3A18E22-EE1A-D63C-D9AD-C77579773A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3" t="36870" r="25828" b="14286"/>
          <a:stretch/>
        </p:blipFill>
        <p:spPr>
          <a:xfrm>
            <a:off x="670404" y="1225960"/>
            <a:ext cx="4739951" cy="4726784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1CCFFFEC-B84A-14E2-D080-0A8B0524ACD9}"/>
              </a:ext>
            </a:extLst>
          </p:cNvPr>
          <p:cNvSpPr/>
          <p:nvPr/>
        </p:nvSpPr>
        <p:spPr>
          <a:xfrm rot="6271423">
            <a:off x="4945282" y="1709370"/>
            <a:ext cx="2587752" cy="2916936"/>
          </a:xfrm>
          <a:prstGeom prst="arc">
            <a:avLst/>
          </a:prstGeom>
          <a:ln w="57150">
            <a:solidFill>
              <a:srgbClr val="4F648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404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F3BF8-67A5-0459-1F93-9E751C71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4F648F"/>
          </a:solidFill>
        </p:spPr>
        <p:txBody>
          <a:bodyPr>
            <a:normAutofit/>
          </a:bodyPr>
          <a:lstStyle/>
          <a:p>
            <a:pPr algn="ctr"/>
            <a:r>
              <a:rPr lang="fr-FR" sz="11500" b="1">
                <a:solidFill>
                  <a:schemeClr val="bg1"/>
                </a:solidFill>
                <a:latin typeface="Arial" pitchFamily="34"/>
                <a:cs typeface="Arial" pitchFamily="34"/>
              </a:rPr>
              <a:t>MERCI</a:t>
            </a:r>
          </a:p>
        </p:txBody>
      </p:sp>
      <p:pic>
        <p:nvPicPr>
          <p:cNvPr id="4" name="Image 3" descr="Une image contenant motif, capture d’écran, Symétrie, conception&#10;&#10;Description générée automatiquement">
            <a:extLst>
              <a:ext uri="{FF2B5EF4-FFF2-40B4-BE49-F238E27FC236}">
                <a16:creationId xmlns:a16="http://schemas.microsoft.com/office/drawing/2014/main" id="{FA65D446-E673-3CAF-B079-0F53DDF5E4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3" t="11717" r="11515" b="70102"/>
          <a:stretch/>
        </p:blipFill>
        <p:spPr>
          <a:xfrm>
            <a:off x="3835400" y="2781299"/>
            <a:ext cx="4533900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A3F21-BBA6-E320-9937-47DDC00F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fr-FR" b="1">
                <a:solidFill>
                  <a:srgbClr val="19346D"/>
                </a:solidFill>
                <a:latin typeface="Arial" pitchFamily="34"/>
                <a:cs typeface="Arial" pitchFamily="34"/>
              </a:rPr>
              <a:t>HISTORIQUE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FR" sz="1800">
                <a:solidFill>
                  <a:srgbClr val="4F648F"/>
                </a:solidFill>
                <a:latin typeface="Arial"/>
                <a:cs typeface="Arial"/>
              </a:rPr>
              <a:t>Première </a:t>
            </a:r>
            <a:r>
              <a:rPr lang="fr-FR" sz="1800" b="1">
                <a:solidFill>
                  <a:srgbClr val="4F648F"/>
                </a:solidFill>
                <a:latin typeface="Arial"/>
                <a:cs typeface="Arial"/>
              </a:rPr>
              <a:t>Ecole d'Hydrographie </a:t>
            </a:r>
            <a:br>
              <a:rPr lang="fr-FR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>
                <a:solidFill>
                  <a:srgbClr val="4F648F"/>
                </a:solidFill>
                <a:latin typeface="Arial"/>
                <a:cs typeface="Arial"/>
              </a:rPr>
              <a:t>créée par Charles IX à Marseille en 1571</a:t>
            </a:r>
          </a:p>
          <a:p>
            <a:pPr>
              <a:lnSpc>
                <a:spcPct val="150000"/>
              </a:lnSpc>
            </a:pPr>
            <a:r>
              <a:rPr lang="fr-FR" sz="1800" b="1">
                <a:solidFill>
                  <a:srgbClr val="4F648F"/>
                </a:solidFill>
                <a:latin typeface="Arial"/>
                <a:cs typeface="Arial"/>
              </a:rPr>
              <a:t>Création</a:t>
            </a:r>
            <a:r>
              <a:rPr lang="fr-FR" sz="1800">
                <a:solidFill>
                  <a:srgbClr val="4F648F"/>
                </a:solidFill>
                <a:latin typeface="Arial"/>
                <a:cs typeface="Arial"/>
              </a:rPr>
              <a:t> de Ecole Nationale Supérieure Maritime (ENSM) : 2010</a:t>
            </a:r>
          </a:p>
          <a:p>
            <a:pPr>
              <a:lnSpc>
                <a:spcPct val="150000"/>
              </a:lnSpc>
            </a:pPr>
            <a:r>
              <a:rPr lang="fr-FR" sz="1800" b="1">
                <a:solidFill>
                  <a:srgbClr val="4F648F"/>
                </a:solidFill>
                <a:latin typeface="Arial"/>
                <a:cs typeface="Arial"/>
              </a:rPr>
              <a:t>Etablissement public </a:t>
            </a:r>
            <a:r>
              <a:rPr lang="fr-FR" sz="1800">
                <a:solidFill>
                  <a:srgbClr val="4F648F"/>
                </a:solidFill>
                <a:latin typeface="Arial"/>
                <a:cs typeface="Arial"/>
              </a:rPr>
              <a:t>à caractère scientifique, culturel et professionnel (EPSCP)</a:t>
            </a:r>
            <a:br>
              <a:rPr lang="fr-FR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>
                <a:solidFill>
                  <a:srgbClr val="4F648F"/>
                </a:solidFill>
                <a:latin typeface="Arial"/>
                <a:cs typeface="Arial"/>
              </a:rPr>
              <a:t>Grand établissement, missions enseignement et recherche</a:t>
            </a:r>
          </a:p>
          <a:p>
            <a:pPr>
              <a:lnSpc>
                <a:spcPct val="150000"/>
              </a:lnSpc>
            </a:pPr>
            <a:r>
              <a:rPr lang="fr-FR" sz="1800">
                <a:solidFill>
                  <a:srgbClr val="4F648F"/>
                </a:solidFill>
                <a:latin typeface="Arial"/>
                <a:cs typeface="Arial"/>
              </a:rPr>
              <a:t>Secrétariat d’Etat chargé de la mer</a:t>
            </a:r>
          </a:p>
          <a:p>
            <a:pPr>
              <a:lnSpc>
                <a:spcPct val="150000"/>
              </a:lnSpc>
            </a:pPr>
            <a:r>
              <a:rPr lang="fr-FR" sz="1800">
                <a:solidFill>
                  <a:srgbClr val="4F648F"/>
                </a:solidFill>
                <a:latin typeface="Arial"/>
                <a:cs typeface="Arial"/>
              </a:rPr>
              <a:t>Siège social au Havre</a:t>
            </a:r>
            <a:endParaRPr lang="fr-FR" sz="1800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4B459B-B713-456A-2D7D-C8FC04DEF2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3" b="6513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5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A3F21-BBA6-E320-9937-47DDC00F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744633" cy="1346729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19346D"/>
                </a:solidFill>
                <a:latin typeface="Arial"/>
                <a:cs typeface="Arial"/>
              </a:rPr>
              <a:t>10 BONNES RAISONS D'ÊTRE MARIN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N°1 - L'esprit d'</a:t>
            </a:r>
            <a:r>
              <a:rPr lang="fr-FR" sz="1600" b="1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équipage</a:t>
            </a:r>
            <a:endParaRPr lang="fr-FR" sz="1600" b="1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N°2 - L'</a:t>
            </a:r>
            <a:r>
              <a:rPr lang="fr-FR" sz="1600" b="1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ouverture</a:t>
            </a:r>
            <a:r>
              <a:rPr lang="fr-FR" sz="1600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 sur le monde / la richesse culturelle</a:t>
            </a:r>
            <a:endParaRPr lang="fr-FR" sz="160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N°3 - Les perspectives et </a:t>
            </a:r>
            <a:r>
              <a:rPr lang="fr-FR" sz="1600" b="1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évolutions de carrières</a:t>
            </a:r>
            <a:r>
              <a:rPr lang="fr-FR" sz="1600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 et des prises de responsabilité rapidement</a:t>
            </a:r>
            <a:endParaRPr lang="fr-FR" sz="160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N°4 - La stricte </a:t>
            </a:r>
            <a:r>
              <a:rPr lang="fr-FR" sz="1600" b="1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égalité </a:t>
            </a:r>
            <a:r>
              <a:rPr lang="fr-FR" sz="1600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salariale homme/femme</a:t>
            </a:r>
            <a:endParaRPr lang="fr-FR" sz="160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N°5 - Des </a:t>
            </a:r>
            <a:r>
              <a:rPr lang="fr-FR" sz="1600" b="1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salaires</a:t>
            </a:r>
            <a:r>
              <a:rPr lang="fr-FR" sz="1600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 attractifs</a:t>
            </a:r>
            <a:endParaRPr lang="fr-FR" sz="160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N°6 - Des responsabilités managériales, autour de </a:t>
            </a:r>
            <a:r>
              <a:rPr lang="fr-FR" sz="1600" b="1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valeurs de notre temps</a:t>
            </a:r>
            <a:r>
              <a:rPr lang="fr-FR" sz="1600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 : transition énergétique, lutte contre les risques psycho sociaux</a:t>
            </a:r>
            <a:endParaRPr lang="fr-FR" sz="160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N°7 - Être acteur de la </a:t>
            </a:r>
            <a:r>
              <a:rPr lang="fr-FR" sz="1600" b="1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souveraineté nationale</a:t>
            </a:r>
            <a:r>
              <a:rPr lang="fr-FR" sz="1600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 (flotte de commerce française)</a:t>
            </a:r>
            <a:endParaRPr lang="fr-FR" sz="160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N°8 - Le plus beau bureau du monde et la possibilité de vivre</a:t>
            </a:r>
            <a:r>
              <a:rPr lang="fr-FR" sz="1600" b="1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 partout dans le monde</a:t>
            </a:r>
            <a:endParaRPr lang="fr-FR" sz="1600" b="1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N°9 - Jusqu'à </a:t>
            </a:r>
            <a:r>
              <a:rPr lang="fr-FR" sz="1600" b="1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6 mois de congés</a:t>
            </a:r>
            <a:r>
              <a:rPr lang="fr-FR" sz="1600" dirty="0">
                <a:solidFill>
                  <a:srgbClr val="4F648F"/>
                </a:solidFill>
                <a:latin typeface="Arial"/>
                <a:ea typeface="Segoe UI Historic"/>
                <a:cs typeface="Arial"/>
              </a:rPr>
              <a:t> par an</a:t>
            </a:r>
            <a:endParaRPr lang="fr-FR" sz="160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600" dirty="0">
                <a:solidFill>
                  <a:srgbClr val="4F648F"/>
                </a:solidFill>
                <a:latin typeface="Arial"/>
                <a:cs typeface="Arial"/>
              </a:rPr>
              <a:t>N°10 - Des </a:t>
            </a:r>
            <a:r>
              <a:rPr lang="fr-FR" sz="1600" b="1" dirty="0">
                <a:solidFill>
                  <a:srgbClr val="4F648F"/>
                </a:solidFill>
                <a:latin typeface="Arial"/>
                <a:cs typeface="Arial"/>
              </a:rPr>
              <a:t>voyages</a:t>
            </a:r>
            <a:r>
              <a:rPr lang="fr-FR" sz="1600" dirty="0">
                <a:solidFill>
                  <a:srgbClr val="4F648F"/>
                </a:solidFill>
                <a:latin typeface="Arial"/>
                <a:cs typeface="Arial"/>
              </a:rPr>
              <a:t> toute l’année</a:t>
            </a:r>
            <a:endParaRPr lang="fr-FR" sz="160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fr-FR" sz="1600" dirty="0">
              <a:solidFill>
                <a:srgbClr val="4F648F"/>
              </a:solidFill>
              <a:latin typeface="Arial"/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4B459B-B713-456A-2D7D-C8FC04DEF2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3" b="6513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7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A3F21-BBA6-E320-9937-47DDC00F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19346D"/>
                </a:solidFill>
                <a:latin typeface="Arial"/>
                <a:cs typeface="Arial"/>
              </a:rPr>
              <a:t>LE MONDE MARITIME ACTUEL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fr-FR" sz="1800" dirty="0">
                <a:solidFill>
                  <a:srgbClr val="4F648F"/>
                </a:solidFill>
                <a:latin typeface="Arial"/>
                <a:cs typeface="Arial"/>
              </a:rPr>
              <a:t>Transition énergétique et décarbonation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sz="1800" dirty="0">
                <a:solidFill>
                  <a:srgbClr val="4F648F"/>
                </a:solidFill>
                <a:latin typeface="Arial"/>
                <a:cs typeface="Arial"/>
              </a:rPr>
              <a:t>Lutte contre les risques psycho sociaux</a:t>
            </a:r>
            <a:endParaRPr lang="fr-FR"/>
          </a:p>
          <a:p>
            <a:pPr>
              <a:lnSpc>
                <a:spcPct val="150000"/>
              </a:lnSpc>
            </a:pPr>
            <a:r>
              <a:rPr lang="fr-FR" sz="1800" dirty="0">
                <a:solidFill>
                  <a:srgbClr val="4F648F"/>
                </a:solidFill>
                <a:latin typeface="Arial"/>
                <a:cs typeface="Arial"/>
              </a:rPr>
              <a:t>Lutte contre les violences sexistes et sexuelles</a:t>
            </a:r>
          </a:p>
          <a:p>
            <a:pPr>
              <a:lnSpc>
                <a:spcPct val="150000"/>
              </a:lnSpc>
            </a:pPr>
            <a:r>
              <a:rPr lang="fr-FR" sz="1800" dirty="0">
                <a:solidFill>
                  <a:srgbClr val="4F648F"/>
                </a:solidFill>
                <a:latin typeface="Arial"/>
                <a:cs typeface="Arial"/>
              </a:rPr>
              <a:t>Enjeux géopolitiques</a:t>
            </a:r>
          </a:p>
          <a:p>
            <a:pPr>
              <a:lnSpc>
                <a:spcPct val="150000"/>
              </a:lnSpc>
            </a:pPr>
            <a:r>
              <a:rPr lang="fr-FR" sz="1800" dirty="0">
                <a:solidFill>
                  <a:srgbClr val="4F648F"/>
                </a:solidFill>
                <a:latin typeface="Arial"/>
                <a:cs typeface="Arial"/>
              </a:rPr>
              <a:t>Féminisation des métiers et mixité</a:t>
            </a:r>
          </a:p>
          <a:p>
            <a:pPr>
              <a:lnSpc>
                <a:spcPct val="150000"/>
              </a:lnSpc>
            </a:pPr>
            <a:endParaRPr lang="fr-FR" sz="1800" dirty="0">
              <a:solidFill>
                <a:srgbClr val="4F648F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fr-FR" sz="1800" dirty="0">
              <a:solidFill>
                <a:srgbClr val="4F648F"/>
              </a:solidFill>
              <a:latin typeface="Arial"/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4B459B-B713-456A-2D7D-C8FC04DEF2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3" b="6513"/>
          <a:stretch/>
        </p:blipFill>
        <p:spPr>
          <a:xfrm>
            <a:off x="0" y="0"/>
            <a:ext cx="525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5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F771857-4F99-9D62-5D9B-6F8E554C1E4C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4F648F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3A3F21-BBA6-E320-9937-47DDC00F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fr-FR" b="1">
                <a:solidFill>
                  <a:srgbClr val="19346D"/>
                </a:solidFill>
                <a:latin typeface="Arial" pitchFamily="34"/>
                <a:cs typeface="Arial" pitchFamily="34"/>
              </a:rPr>
              <a:t>1 ÉCOLE, 4 SITES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825625"/>
            <a:ext cx="5844911" cy="4270375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fr-FR" sz="20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FORMATION INITIALE (FI)</a:t>
            </a:r>
            <a:endParaRPr lang="fr-FR" sz="1400" b="1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 + 5 Ingénieur</a:t>
            </a: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fr-FR" sz="16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Ingénieur navigant (polyvalent)</a:t>
            </a: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fr-FR" sz="16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Ingénieur génie maritime</a:t>
            </a:r>
          </a:p>
          <a:p>
            <a:pPr>
              <a:lnSpc>
                <a:spcPct val="170000"/>
              </a:lnSpc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 + 3 Officiers monovalents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20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FORMATION PROFESSIONNELLE (FP) </a:t>
            </a:r>
          </a:p>
          <a:p>
            <a:pPr>
              <a:lnSpc>
                <a:spcPct val="170000"/>
              </a:lnSpc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Officiers navigants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20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FORMATION CONTINUE (FC)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CE65769-2719-F190-94AC-D78C06D89DA8}"/>
              </a:ext>
            </a:extLst>
          </p:cNvPr>
          <p:cNvGrpSpPr/>
          <p:nvPr/>
        </p:nvGrpSpPr>
        <p:grpSpPr>
          <a:xfrm>
            <a:off x="251089" y="1146628"/>
            <a:ext cx="4755621" cy="4826000"/>
            <a:chOff x="251089" y="1146628"/>
            <a:chExt cx="4755621" cy="4826000"/>
          </a:xfrm>
        </p:grpSpPr>
        <p:pic>
          <p:nvPicPr>
            <p:cNvPr id="6" name="Image 5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401DEF8B-5CB3-6293-80D0-AC8E2A37B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89" y="1146628"/>
              <a:ext cx="4755621" cy="4826000"/>
            </a:xfrm>
            <a:prstGeom prst="rect">
              <a:avLst/>
            </a:prstGeom>
          </p:spPr>
        </p:pic>
        <p:pic>
          <p:nvPicPr>
            <p:cNvPr id="11" name="Image 10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06AAFE35-99D4-2F32-BDF7-2C78AFB40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009" y="1825625"/>
              <a:ext cx="464216" cy="464216"/>
            </a:xfrm>
            <a:prstGeom prst="rect">
              <a:avLst/>
            </a:prstGeom>
          </p:spPr>
        </p:pic>
        <p:pic>
          <p:nvPicPr>
            <p:cNvPr id="12" name="Image 11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158946D7-8CD8-B4D0-8017-228491CBA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359" y="1361409"/>
              <a:ext cx="464216" cy="464216"/>
            </a:xfrm>
            <a:prstGeom prst="rect">
              <a:avLst/>
            </a:prstGeom>
          </p:spPr>
        </p:pic>
        <p:pic>
          <p:nvPicPr>
            <p:cNvPr id="13" name="Image 12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8D4C1311-7CF9-A960-3BC4-263A394C8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505" y="2766204"/>
              <a:ext cx="464216" cy="464216"/>
            </a:xfrm>
            <a:prstGeom prst="rect">
              <a:avLst/>
            </a:prstGeom>
          </p:spPr>
        </p:pic>
        <p:pic>
          <p:nvPicPr>
            <p:cNvPr id="14" name="Image 13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731B8223-18E6-AAF2-9842-501CA4F32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789" y="5086845"/>
              <a:ext cx="464216" cy="464216"/>
            </a:xfrm>
            <a:prstGeom prst="rect">
              <a:avLst/>
            </a:prstGeom>
          </p:spPr>
        </p:pic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B7909BC3-C474-615E-7AAB-3A0B1FE8183F}"/>
              </a:ext>
            </a:extLst>
          </p:cNvPr>
          <p:cNvSpPr txBox="1">
            <a:spLocks/>
          </p:cNvSpPr>
          <p:nvPr/>
        </p:nvSpPr>
        <p:spPr>
          <a:xfrm>
            <a:off x="6096000" y="1027907"/>
            <a:ext cx="5257800" cy="86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ENSM Plus de 60 000 heures d’enseignement / an</a:t>
            </a:r>
          </a:p>
        </p:txBody>
      </p:sp>
    </p:spTree>
    <p:extLst>
      <p:ext uri="{BB962C8B-B14F-4D97-AF65-F5344CB8AC3E}">
        <p14:creationId xmlns:p14="http://schemas.microsoft.com/office/powerpoint/2010/main" val="4193701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F3BF8-67A5-0459-1F93-9E751C71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3219"/>
            <a:ext cx="12192000" cy="3744782"/>
          </a:xfrm>
          <a:noFill/>
        </p:spPr>
        <p:txBody>
          <a:bodyPr>
            <a:noAutofit/>
          </a:bodyPr>
          <a:lstStyle/>
          <a:p>
            <a:pPr algn="ctr"/>
            <a:r>
              <a:rPr lang="fr-FR" sz="6000" b="1">
                <a:solidFill>
                  <a:srgbClr val="19346D"/>
                </a:solidFill>
                <a:latin typeface="Arial" pitchFamily="34"/>
                <a:cs typeface="Arial" pitchFamily="34"/>
              </a:rPr>
              <a:t>LES FORMATIONS</a:t>
            </a:r>
            <a:endParaRPr lang="fr-FR" sz="6000" b="1">
              <a:solidFill>
                <a:srgbClr val="4F648F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4" name="Image 3" descr="Une image contenant motif, capture d’écran, Symétrie, conception&#10;&#10;Description générée automatiquement">
            <a:extLst>
              <a:ext uri="{FF2B5EF4-FFF2-40B4-BE49-F238E27FC236}">
                <a16:creationId xmlns:a16="http://schemas.microsoft.com/office/drawing/2014/main" id="{FA65D446-E673-3CAF-B079-0F53DDF5E4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54"/>
          <a:stretch/>
        </p:blipFill>
        <p:spPr>
          <a:xfrm>
            <a:off x="0" y="0"/>
            <a:ext cx="12192000" cy="311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8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Impression, conception&#10;&#10;Description générée automatiquement">
            <a:extLst>
              <a:ext uri="{FF2B5EF4-FFF2-40B4-BE49-F238E27FC236}">
                <a16:creationId xmlns:a16="http://schemas.microsoft.com/office/drawing/2014/main" id="{6DB1B559-ADF5-5A91-BDBB-D532B51EF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44" y="0"/>
            <a:ext cx="970075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23D169-3C62-4A69-7B70-04E46C529ACC}"/>
              </a:ext>
            </a:extLst>
          </p:cNvPr>
          <p:cNvSpPr/>
          <p:nvPr/>
        </p:nvSpPr>
        <p:spPr>
          <a:xfrm>
            <a:off x="11378997" y="5978013"/>
            <a:ext cx="813004" cy="87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A3F64E-4815-02E7-9EBE-DBC524FF962B}"/>
              </a:ext>
            </a:extLst>
          </p:cNvPr>
          <p:cNvSpPr/>
          <p:nvPr/>
        </p:nvSpPr>
        <p:spPr>
          <a:xfrm>
            <a:off x="7346233" y="0"/>
            <a:ext cx="4752975" cy="1759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6F34663-B438-F1C8-FA88-6C54EAD1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354" y="365125"/>
            <a:ext cx="3930445" cy="1325563"/>
          </a:xfrm>
        </p:spPr>
        <p:txBody>
          <a:bodyPr>
            <a:normAutofit/>
          </a:bodyPr>
          <a:lstStyle/>
          <a:p>
            <a:r>
              <a:rPr lang="fr-FR" sz="2800" b="1">
                <a:solidFill>
                  <a:srgbClr val="19346D"/>
                </a:solidFill>
                <a:latin typeface="Arial" pitchFamily="34"/>
                <a:cs typeface="Arial" pitchFamily="34"/>
              </a:rPr>
              <a:t>4 FORMATIONS INITIALES</a:t>
            </a:r>
          </a:p>
        </p:txBody>
      </p:sp>
    </p:spTree>
    <p:extLst>
      <p:ext uri="{BB962C8B-B14F-4D97-AF65-F5344CB8AC3E}">
        <p14:creationId xmlns:p14="http://schemas.microsoft.com/office/powerpoint/2010/main" val="327705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A3F21-BBA6-E320-9937-47DDC00F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rgbClr val="19346D"/>
                </a:solidFill>
                <a:latin typeface="Arial" pitchFamily="34"/>
                <a:cs typeface="Arial" pitchFamily="34"/>
              </a:rPr>
              <a:t>INGÉNIEUR ENSM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670" y="2622620"/>
            <a:ext cx="5652329" cy="366711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2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INGÉNIEUR NAVIGANT – DESMM  </a:t>
            </a:r>
          </a:p>
          <a:p>
            <a:pPr>
              <a:lnSpc>
                <a:spcPct val="100000"/>
              </a:lnSpc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Diplôme Etudes Supérieures Marine Marchande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 embarqués à bord de navires dont le semestre 7 complet durant la 4</a:t>
            </a:r>
            <a:r>
              <a:rPr lang="fr-FR" sz="1800" baseline="300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année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: Marseille 3 ans + Le Havre 2 ans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500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200" b="1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INGÉNIEUR GÉNIE MARITIME</a:t>
            </a:r>
          </a:p>
          <a:p>
            <a:pPr>
              <a:lnSpc>
                <a:spcPct val="100000"/>
              </a:lnSpc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 Gestion du Navire (EGN)</a:t>
            </a:r>
          </a:p>
          <a:p>
            <a:pPr>
              <a:lnSpc>
                <a:spcPct val="100000"/>
              </a:lnSpc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Déploiement et Maintenance des systèmes Offshore (DMO)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 en entreprise dont le semestre 10 complet en fin de 5</a:t>
            </a:r>
            <a:r>
              <a:rPr lang="fr-FR" sz="1800" baseline="300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année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800">
                <a:solidFill>
                  <a:srgbClr val="4F6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: Nantes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800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C778FF-4934-07B6-AEF2-E9A837695789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4F648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53B39A0-F521-8A24-EA5A-666A31364057}"/>
              </a:ext>
            </a:extLst>
          </p:cNvPr>
          <p:cNvSpPr>
            <a:spLocks/>
          </p:cNvSpPr>
          <p:nvPr/>
        </p:nvSpPr>
        <p:spPr>
          <a:xfrm>
            <a:off x="2325682" y="5449964"/>
            <a:ext cx="986962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9" name="Connecteur droit 20">
            <a:extLst>
              <a:ext uri="{FF2B5EF4-FFF2-40B4-BE49-F238E27FC236}">
                <a16:creationId xmlns:a16="http://schemas.microsoft.com/office/drawing/2014/main" id="{332AF3A7-60E5-4619-72B5-4DF2792E815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8242" y="2254989"/>
            <a:ext cx="3735" cy="1545142"/>
          </a:xfrm>
          <a:prstGeom prst="line">
            <a:avLst/>
          </a:prstGeom>
          <a:noFill/>
          <a:ln w="25400" algn="ctr">
            <a:solidFill>
              <a:schemeClr val="bg2">
                <a:lumMod val="90000"/>
              </a:scheme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15730BB-E899-AC72-7FC5-B217DB60DBC6}"/>
              </a:ext>
            </a:extLst>
          </p:cNvPr>
          <p:cNvSpPr txBox="1"/>
          <p:nvPr/>
        </p:nvSpPr>
        <p:spPr bwMode="auto">
          <a:xfrm>
            <a:off x="1089881" y="1977882"/>
            <a:ext cx="148513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HAVRE</a:t>
            </a:r>
          </a:p>
        </p:txBody>
      </p:sp>
      <p:cxnSp>
        <p:nvCxnSpPr>
          <p:cNvPr id="11" name="Connecteur droit 6">
            <a:extLst>
              <a:ext uri="{FF2B5EF4-FFF2-40B4-BE49-F238E27FC236}">
                <a16:creationId xmlns:a16="http://schemas.microsoft.com/office/drawing/2014/main" id="{8A451382-20B2-3EDC-4C23-66EED8DE92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6672" y="3997093"/>
            <a:ext cx="10638" cy="1812872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ZoneTexte 17">
            <a:extLst>
              <a:ext uri="{FF2B5EF4-FFF2-40B4-BE49-F238E27FC236}">
                <a16:creationId xmlns:a16="http://schemas.microsoft.com/office/drawing/2014/main" id="{570163D9-6C69-D6D3-2815-00CCD840D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7" y="4820616"/>
            <a:ext cx="1242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MARSEILLE</a:t>
            </a:r>
          </a:p>
        </p:txBody>
      </p:sp>
      <p:cxnSp>
        <p:nvCxnSpPr>
          <p:cNvPr id="13" name="Connecteur droit 6">
            <a:extLst>
              <a:ext uri="{FF2B5EF4-FFF2-40B4-BE49-F238E27FC236}">
                <a16:creationId xmlns:a16="http://schemas.microsoft.com/office/drawing/2014/main" id="{DA3AC56E-8F64-15D6-439C-092A2E50A6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2718" y="2376368"/>
            <a:ext cx="0" cy="1958575"/>
          </a:xfrm>
          <a:prstGeom prst="line">
            <a:avLst/>
          </a:prstGeom>
          <a:noFill/>
          <a:ln w="25400" algn="ctr">
            <a:solidFill>
              <a:srgbClr val="00206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ZoneTexte 17">
            <a:extLst>
              <a:ext uri="{FF2B5EF4-FFF2-40B4-BE49-F238E27FC236}">
                <a16:creationId xmlns:a16="http://schemas.microsoft.com/office/drawing/2014/main" id="{8EFFF479-96ED-2045-BE41-53ACA0B9A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212" y="1977882"/>
            <a:ext cx="9776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NANTES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0958F17-A149-6EE4-5E91-D58CAE252365}"/>
              </a:ext>
            </a:extLst>
          </p:cNvPr>
          <p:cNvSpPr>
            <a:spLocks/>
          </p:cNvSpPr>
          <p:nvPr/>
        </p:nvSpPr>
        <p:spPr>
          <a:xfrm>
            <a:off x="2325682" y="4708172"/>
            <a:ext cx="986962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912F7FF-9C6F-0E0A-F68F-1307406621B9}"/>
              </a:ext>
            </a:extLst>
          </p:cNvPr>
          <p:cNvSpPr>
            <a:spLocks/>
          </p:cNvSpPr>
          <p:nvPr/>
        </p:nvSpPr>
        <p:spPr>
          <a:xfrm>
            <a:off x="2325682" y="3966378"/>
            <a:ext cx="986961" cy="36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C438DD5-C67B-FDD0-566A-851CFE482044}"/>
              </a:ext>
            </a:extLst>
          </p:cNvPr>
          <p:cNvSpPr>
            <a:spLocks/>
          </p:cNvSpPr>
          <p:nvPr/>
        </p:nvSpPr>
        <p:spPr>
          <a:xfrm>
            <a:off x="3108594" y="3057291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GM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072AC2C-FCCA-AF0D-92DF-FA80A454BD30}"/>
              </a:ext>
            </a:extLst>
          </p:cNvPr>
          <p:cNvSpPr>
            <a:spLocks/>
          </p:cNvSpPr>
          <p:nvPr/>
        </p:nvSpPr>
        <p:spPr>
          <a:xfrm>
            <a:off x="3108594" y="2315503"/>
            <a:ext cx="1260000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GM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EED0E3F-CC1C-F7B2-9057-25634430B4CB}"/>
              </a:ext>
            </a:extLst>
          </p:cNvPr>
          <p:cNvSpPr>
            <a:spLocks/>
          </p:cNvSpPr>
          <p:nvPr/>
        </p:nvSpPr>
        <p:spPr>
          <a:xfrm>
            <a:off x="1315012" y="3057291"/>
            <a:ext cx="1260000" cy="36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NAV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BEBE9502-B040-C4C6-01B5-C1B861A798F4}"/>
              </a:ext>
            </a:extLst>
          </p:cNvPr>
          <p:cNvSpPr>
            <a:spLocks/>
          </p:cNvSpPr>
          <p:nvPr/>
        </p:nvSpPr>
        <p:spPr>
          <a:xfrm>
            <a:off x="1315012" y="2315503"/>
            <a:ext cx="1260000" cy="36000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NAV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81B18BD-3401-6B6B-1FD6-8D3F0EC24697}"/>
              </a:ext>
            </a:extLst>
          </p:cNvPr>
          <p:cNvSpPr>
            <a:spLocks/>
          </p:cNvSpPr>
          <p:nvPr/>
        </p:nvSpPr>
        <p:spPr>
          <a:xfrm>
            <a:off x="3542718" y="3966378"/>
            <a:ext cx="937121" cy="36000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8625F61-2399-CEF1-1047-0B03FDF6F13F}"/>
              </a:ext>
            </a:extLst>
          </p:cNvPr>
          <p:cNvCxnSpPr>
            <a:cxnSpLocks/>
            <a:stCxn id="8" idx="0"/>
            <a:endCxn id="15" idx="2"/>
          </p:cNvCxnSpPr>
          <p:nvPr/>
        </p:nvCxnSpPr>
        <p:spPr>
          <a:xfrm flipV="1">
            <a:off x="2819163" y="5068173"/>
            <a:ext cx="0" cy="3817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8B4A2D1-3969-B2B4-4E66-D03519F1CEC6}"/>
              </a:ext>
            </a:extLst>
          </p:cNvPr>
          <p:cNvCxnSpPr>
            <a:cxnSpLocks/>
            <a:stCxn id="15" idx="0"/>
            <a:endCxn id="16" idx="2"/>
          </p:cNvCxnSpPr>
          <p:nvPr/>
        </p:nvCxnSpPr>
        <p:spPr>
          <a:xfrm flipV="1">
            <a:off x="2819163" y="4326379"/>
            <a:ext cx="0" cy="381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0937BBFC-F3AE-F53D-A662-B9B81AD4ED11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rot="16200000" flipV="1">
            <a:off x="2107545" y="3254759"/>
            <a:ext cx="549087" cy="874151"/>
          </a:xfrm>
          <a:prstGeom prst="curved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18BF91D-FFC1-304E-DD5D-9C41949E33E9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4011279" y="3387298"/>
            <a:ext cx="0" cy="57908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51133CC0-94B0-7F67-0FBC-B9CF4C470CB6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V="1">
            <a:off x="3738594" y="2675504"/>
            <a:ext cx="0" cy="3817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0017B266-E425-2768-848F-D23155C34543}"/>
              </a:ext>
            </a:extLst>
          </p:cNvPr>
          <p:cNvCxnSpPr>
            <a:cxnSpLocks/>
            <a:stCxn id="19" idx="0"/>
            <a:endCxn id="20" idx="2"/>
          </p:cNvCxnSpPr>
          <p:nvPr/>
        </p:nvCxnSpPr>
        <p:spPr>
          <a:xfrm flipV="1">
            <a:off x="1945012" y="2675504"/>
            <a:ext cx="0" cy="38178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A8451B0-8793-9BFE-9AFB-79451C59F10C}"/>
              </a:ext>
            </a:extLst>
          </p:cNvPr>
          <p:cNvSpPr/>
          <p:nvPr/>
        </p:nvSpPr>
        <p:spPr>
          <a:xfrm>
            <a:off x="264324" y="2152920"/>
            <a:ext cx="977685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DESMM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77A1E15-7307-70D7-6141-7A39EBA1020C}"/>
              </a:ext>
            </a:extLst>
          </p:cNvPr>
          <p:cNvCxnSpPr>
            <a:cxnSpLocks/>
          </p:cNvCxnSpPr>
          <p:nvPr/>
        </p:nvCxnSpPr>
        <p:spPr>
          <a:xfrm flipH="1">
            <a:off x="1242009" y="2294820"/>
            <a:ext cx="283169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6847309-73FD-4FE0-FA23-F021533CDFD0}"/>
              </a:ext>
            </a:extLst>
          </p:cNvPr>
          <p:cNvGrpSpPr/>
          <p:nvPr/>
        </p:nvGrpSpPr>
        <p:grpSpPr>
          <a:xfrm>
            <a:off x="510318" y="422794"/>
            <a:ext cx="4140000" cy="1147389"/>
            <a:chOff x="7695850" y="596965"/>
            <a:chExt cx="4140000" cy="1147389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8277770C-5CB8-37BF-3C9B-D56940E14500}"/>
                </a:ext>
              </a:extLst>
            </p:cNvPr>
            <p:cNvSpPr/>
            <p:nvPr/>
          </p:nvSpPr>
          <p:spPr>
            <a:xfrm>
              <a:off x="7695850" y="596965"/>
              <a:ext cx="4140000" cy="114738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INGÉNIEUR ENSM</a:t>
              </a:r>
            </a:p>
          </p:txBody>
        </p:sp>
        <p:pic>
          <p:nvPicPr>
            <p:cNvPr id="33" name="Image 32" descr="Une image contenant texte, capture d’écran, Police, Bleu électrique&#10;&#10;Description générée automatiquement">
              <a:extLst>
                <a:ext uri="{FF2B5EF4-FFF2-40B4-BE49-F238E27FC236}">
                  <a16:creationId xmlns:a16="http://schemas.microsoft.com/office/drawing/2014/main" id="{9B6B8145-48DA-3803-11F7-A415F1ECB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06612" y="769935"/>
              <a:ext cx="653790" cy="751858"/>
            </a:xfrm>
            <a:prstGeom prst="rect">
              <a:avLst/>
            </a:prstGeom>
          </p:spPr>
        </p:pic>
        <p:pic>
          <p:nvPicPr>
            <p:cNvPr id="34" name="Image 33" descr="Une image contenant texte, Police, capture d’écran, Bleu électrique&#10;&#10;Description générée automatiquement">
              <a:extLst>
                <a:ext uri="{FF2B5EF4-FFF2-40B4-BE49-F238E27FC236}">
                  <a16:creationId xmlns:a16="http://schemas.microsoft.com/office/drawing/2014/main" id="{24269F14-6091-3ED0-7200-9F23023EB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1374" y="780891"/>
              <a:ext cx="653791" cy="751859"/>
            </a:xfrm>
            <a:prstGeom prst="rect">
              <a:avLst/>
            </a:prstGeom>
          </p:spPr>
        </p:pic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id="{0580853E-5DF6-D1E8-F3CC-9421AE95E84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606172" y="5925657"/>
            <a:ext cx="2253092" cy="80548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A727EFB-9295-5DCA-B1A7-16E117797F76}"/>
              </a:ext>
            </a:extLst>
          </p:cNvPr>
          <p:cNvSpPr/>
          <p:nvPr/>
        </p:nvSpPr>
        <p:spPr>
          <a:xfrm>
            <a:off x="303500" y="3800131"/>
            <a:ext cx="938510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DEO1MM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4CF71402-9142-9306-5638-91A25A64E656}"/>
              </a:ext>
            </a:extLst>
          </p:cNvPr>
          <p:cNvCxnSpPr>
            <a:cxnSpLocks/>
            <a:endCxn id="36" idx="3"/>
          </p:cNvCxnSpPr>
          <p:nvPr/>
        </p:nvCxnSpPr>
        <p:spPr>
          <a:xfrm flipH="1" flipV="1">
            <a:off x="1242010" y="3980131"/>
            <a:ext cx="860708" cy="539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rc 37">
            <a:extLst>
              <a:ext uri="{FF2B5EF4-FFF2-40B4-BE49-F238E27FC236}">
                <a16:creationId xmlns:a16="http://schemas.microsoft.com/office/drawing/2014/main" id="{C6926752-6B82-650B-A7C4-1F45CB5DF8BF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rot="5400000" flipH="1" flipV="1">
            <a:off x="3004335" y="3232120"/>
            <a:ext cx="549086" cy="919431"/>
          </a:xfrm>
          <a:prstGeom prst="curved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0EF697A4-628B-C10A-BC5C-E3C13C207FD2}"/>
              </a:ext>
            </a:extLst>
          </p:cNvPr>
          <p:cNvCxnSpPr>
            <a:cxnSpLocks/>
          </p:cNvCxnSpPr>
          <p:nvPr/>
        </p:nvCxnSpPr>
        <p:spPr>
          <a:xfrm flipH="1" flipV="1">
            <a:off x="3522322" y="5798794"/>
            <a:ext cx="3015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6C0A97F0-E294-192A-E699-D62EAA987B4B}"/>
              </a:ext>
            </a:extLst>
          </p:cNvPr>
          <p:cNvCxnSpPr>
            <a:cxnSpLocks/>
          </p:cNvCxnSpPr>
          <p:nvPr/>
        </p:nvCxnSpPr>
        <p:spPr>
          <a:xfrm flipH="1" flipV="1">
            <a:off x="4621081" y="4310658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62F7ECDF-5543-F4ED-61E4-F85C687D05FD}"/>
              </a:ext>
            </a:extLst>
          </p:cNvPr>
          <p:cNvCxnSpPr>
            <a:cxnSpLocks/>
          </p:cNvCxnSpPr>
          <p:nvPr/>
        </p:nvCxnSpPr>
        <p:spPr>
          <a:xfrm flipH="1" flipV="1">
            <a:off x="4639011" y="3387298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1E6C2660-B01B-6E26-CAE0-45568E2B24F3}"/>
              </a:ext>
            </a:extLst>
          </p:cNvPr>
          <p:cNvCxnSpPr>
            <a:cxnSpLocks/>
          </p:cNvCxnSpPr>
          <p:nvPr/>
        </p:nvCxnSpPr>
        <p:spPr>
          <a:xfrm flipH="1" flipV="1">
            <a:off x="3520612" y="5057345"/>
            <a:ext cx="30151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itre 1">
            <a:extLst>
              <a:ext uri="{FF2B5EF4-FFF2-40B4-BE49-F238E27FC236}">
                <a16:creationId xmlns:a16="http://schemas.microsoft.com/office/drawing/2014/main" id="{39651BB8-313C-C07E-0C0D-A81ED80AB4E7}"/>
              </a:ext>
            </a:extLst>
          </p:cNvPr>
          <p:cNvSpPr txBox="1">
            <a:spLocks/>
          </p:cNvSpPr>
          <p:nvPr/>
        </p:nvSpPr>
        <p:spPr>
          <a:xfrm>
            <a:off x="6096000" y="1027907"/>
            <a:ext cx="5257800" cy="86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FORMATION INITIALE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4A0CB71-04F9-E908-D133-A468A639ACA0}"/>
              </a:ext>
            </a:extLst>
          </p:cNvPr>
          <p:cNvSpPr txBox="1"/>
          <p:nvPr/>
        </p:nvSpPr>
        <p:spPr>
          <a:xfrm>
            <a:off x="6146800" y="20324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F64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diplôme d’ingénieur, 2 spécialités :</a:t>
            </a:r>
          </a:p>
        </p:txBody>
      </p:sp>
    </p:spTree>
    <p:extLst>
      <p:ext uri="{BB962C8B-B14F-4D97-AF65-F5344CB8AC3E}">
        <p14:creationId xmlns:p14="http://schemas.microsoft.com/office/powerpoint/2010/main" val="351128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A3F21-BBA6-E320-9937-47DDC00F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65125"/>
            <a:ext cx="6509657" cy="1325563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rgbClr val="19346D"/>
                </a:solidFill>
                <a:latin typeface="Arial" pitchFamily="34"/>
                <a:cs typeface="Arial" pitchFamily="34"/>
              </a:rPr>
              <a:t>OFFICIER MONOVALENT PONT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D4A52-1F35-C93B-2ACB-C7E60B16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468" y="2141537"/>
            <a:ext cx="553899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000" b="1" dirty="0">
                <a:solidFill>
                  <a:srgbClr val="4F648F"/>
                </a:solidFill>
                <a:latin typeface="Arial"/>
                <a:cs typeface="Arial"/>
              </a:rPr>
              <a:t>Officier</a:t>
            </a:r>
            <a:r>
              <a:rPr lang="fr-FR" sz="2000" dirty="0">
                <a:solidFill>
                  <a:srgbClr val="4F648F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4F648F"/>
                </a:solidFill>
                <a:latin typeface="Arial"/>
                <a:cs typeface="Arial"/>
              </a:rPr>
              <a:t>Chef de Quart Passerelle / </a:t>
            </a:r>
            <a:b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rgbClr val="4F648F"/>
                </a:solidFill>
                <a:latin typeface="Arial"/>
                <a:cs typeface="Arial"/>
              </a:rPr>
              <a:t>Capitaine 3000 </a:t>
            </a:r>
            <a:endParaRPr lang="fr-FR" sz="2000" b="1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FR" sz="1800" dirty="0">
                <a:solidFill>
                  <a:srgbClr val="4F648F"/>
                </a:solidFill>
                <a:latin typeface="Arial"/>
                <a:cs typeface="Arial"/>
              </a:rPr>
              <a:t>Site : Le Havre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1800" dirty="0">
                <a:solidFill>
                  <a:srgbClr val="4F648F"/>
                </a:solidFill>
                <a:latin typeface="Arial"/>
                <a:cs typeface="Arial"/>
              </a:rPr>
              <a:t>Stages embarqués à bord de navires dont le semestre 5 complet durant la 3</a:t>
            </a:r>
            <a:r>
              <a:rPr lang="fr-FR" sz="1800" baseline="30000" dirty="0">
                <a:solidFill>
                  <a:srgbClr val="4F648F"/>
                </a:solidFill>
                <a:latin typeface="Arial"/>
                <a:cs typeface="Arial"/>
              </a:rPr>
              <a:t>ième</a:t>
            </a:r>
            <a:r>
              <a:rPr lang="fr-FR" sz="1800" dirty="0">
                <a:solidFill>
                  <a:srgbClr val="4F648F"/>
                </a:solidFill>
                <a:latin typeface="Arial"/>
                <a:cs typeface="Arial"/>
              </a:rPr>
              <a:t> année </a:t>
            </a:r>
            <a:endParaRPr lang="fr-FR" sz="1800" dirty="0">
              <a:solidFill>
                <a:srgbClr val="4F64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C778FF-4934-07B6-AEF2-E9A837695789}"/>
              </a:ext>
            </a:extLst>
          </p:cNvPr>
          <p:cNvSpPr txBox="1"/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rgbClr val="4F648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F968FA9-FF38-2D6A-025A-238B1A3E1947}"/>
              </a:ext>
            </a:extLst>
          </p:cNvPr>
          <p:cNvSpPr>
            <a:spLocks/>
          </p:cNvSpPr>
          <p:nvPr/>
        </p:nvSpPr>
        <p:spPr>
          <a:xfrm>
            <a:off x="1492903" y="4321347"/>
            <a:ext cx="1260000" cy="36000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5" name="Connecteur droit 6">
            <a:extLst>
              <a:ext uri="{FF2B5EF4-FFF2-40B4-BE49-F238E27FC236}">
                <a16:creationId xmlns:a16="http://schemas.microsoft.com/office/drawing/2014/main" id="{0BD90B6C-1E18-D614-C2A9-76210F5207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02265" y="2868476"/>
            <a:ext cx="10638" cy="1812872"/>
          </a:xfrm>
          <a:prstGeom prst="line">
            <a:avLst/>
          </a:prstGeom>
          <a:noFill/>
          <a:ln w="25400" algn="ctr">
            <a:solidFill>
              <a:schemeClr val="bg2">
                <a:lumMod val="90000"/>
              </a:schemeClr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ZoneTexte 17">
            <a:extLst>
              <a:ext uri="{FF2B5EF4-FFF2-40B4-BE49-F238E27FC236}">
                <a16:creationId xmlns:a16="http://schemas.microsoft.com/office/drawing/2014/main" id="{D4AEB4AB-8A13-4BF5-EB2B-09753FF79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11" y="3562685"/>
            <a:ext cx="1060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5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 Havre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72EEC95F-9959-64E4-2DA8-375F8AA78DC1}"/>
              </a:ext>
            </a:extLst>
          </p:cNvPr>
          <p:cNvSpPr>
            <a:spLocks/>
          </p:cNvSpPr>
          <p:nvPr/>
        </p:nvSpPr>
        <p:spPr>
          <a:xfrm>
            <a:off x="1492903" y="3579555"/>
            <a:ext cx="1260000" cy="36000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6CBE2617-259C-5117-D959-AAA75DC0CF91}"/>
              </a:ext>
            </a:extLst>
          </p:cNvPr>
          <p:cNvSpPr>
            <a:spLocks/>
          </p:cNvSpPr>
          <p:nvPr/>
        </p:nvSpPr>
        <p:spPr>
          <a:xfrm>
            <a:off x="1492903" y="2837761"/>
            <a:ext cx="1260000" cy="36000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90D7F807-1D6F-230B-8C2C-4C19A7DE877D}"/>
              </a:ext>
            </a:extLst>
          </p:cNvPr>
          <p:cNvCxnSpPr>
            <a:stCxn id="4" idx="0"/>
            <a:endCxn id="44" idx="2"/>
          </p:cNvCxnSpPr>
          <p:nvPr/>
        </p:nvCxnSpPr>
        <p:spPr>
          <a:xfrm flipV="1">
            <a:off x="2122903" y="3939556"/>
            <a:ext cx="0" cy="381791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35F7B8B1-0A6F-BAF4-1A8F-14486E1D616F}"/>
              </a:ext>
            </a:extLst>
          </p:cNvPr>
          <p:cNvCxnSpPr>
            <a:cxnSpLocks/>
            <a:stCxn id="44" idx="0"/>
            <a:endCxn id="45" idx="2"/>
          </p:cNvCxnSpPr>
          <p:nvPr/>
        </p:nvCxnSpPr>
        <p:spPr>
          <a:xfrm flipV="1">
            <a:off x="2122903" y="3197762"/>
            <a:ext cx="0" cy="381793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8B6C85F2-3CDD-11AF-25EF-021CAE7E0D68}"/>
              </a:ext>
            </a:extLst>
          </p:cNvPr>
          <p:cNvSpPr/>
          <p:nvPr/>
        </p:nvSpPr>
        <p:spPr>
          <a:xfrm>
            <a:off x="3171999" y="2839797"/>
            <a:ext cx="1933522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OCQP-C3000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9A781CBE-7733-BD3E-64F1-AF454B67F40C}"/>
              </a:ext>
            </a:extLst>
          </p:cNvPr>
          <p:cNvCxnSpPr>
            <a:cxnSpLocks/>
            <a:stCxn id="45" idx="3"/>
            <a:endCxn id="55" idx="1"/>
          </p:cNvCxnSpPr>
          <p:nvPr/>
        </p:nvCxnSpPr>
        <p:spPr>
          <a:xfrm>
            <a:off x="2752903" y="3017762"/>
            <a:ext cx="419096" cy="2035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Image 58" descr="Une image contenant texte, Polic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D4513660-BB90-E839-8CB9-64F826BB9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532" y="2141537"/>
            <a:ext cx="729377" cy="838783"/>
          </a:xfrm>
          <a:prstGeom prst="rect">
            <a:avLst/>
          </a:prstGeom>
        </p:spPr>
      </p:pic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5ECE32E5-0C35-25DD-F42E-84D323E8E462}"/>
              </a:ext>
            </a:extLst>
          </p:cNvPr>
          <p:cNvCxnSpPr>
            <a:cxnSpLocks/>
          </p:cNvCxnSpPr>
          <p:nvPr/>
        </p:nvCxnSpPr>
        <p:spPr>
          <a:xfrm flipH="1" flipV="1">
            <a:off x="2762031" y="4681348"/>
            <a:ext cx="3015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Image 77">
            <a:extLst>
              <a:ext uri="{FF2B5EF4-FFF2-40B4-BE49-F238E27FC236}">
                <a16:creationId xmlns:a16="http://schemas.microsoft.com/office/drawing/2014/main" id="{95EF7F19-FE8D-D912-64DA-1841ECE8044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230187" y="4639425"/>
            <a:ext cx="1776464" cy="635086"/>
          </a:xfrm>
          <a:prstGeom prst="rect">
            <a:avLst/>
          </a:prstGeom>
        </p:spPr>
      </p:pic>
      <p:sp>
        <p:nvSpPr>
          <p:cNvPr id="79" name="Titre 1">
            <a:extLst>
              <a:ext uri="{FF2B5EF4-FFF2-40B4-BE49-F238E27FC236}">
                <a16:creationId xmlns:a16="http://schemas.microsoft.com/office/drawing/2014/main" id="{7B997F1B-6C1E-EC91-FBF6-53EC838EC697}"/>
              </a:ext>
            </a:extLst>
          </p:cNvPr>
          <p:cNvSpPr txBox="1">
            <a:spLocks/>
          </p:cNvSpPr>
          <p:nvPr/>
        </p:nvSpPr>
        <p:spPr>
          <a:xfrm>
            <a:off x="6096000" y="1256507"/>
            <a:ext cx="5257800" cy="86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FORMATION INITIALE</a:t>
            </a:r>
          </a:p>
        </p:txBody>
      </p:sp>
    </p:spTree>
    <p:extLst>
      <p:ext uri="{BB962C8B-B14F-4D97-AF65-F5344CB8AC3E}">
        <p14:creationId xmlns:p14="http://schemas.microsoft.com/office/powerpoint/2010/main" val="12160587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400fc45-6d62-4826-9a6a-8e869caf2b00">
      <UserInfo>
        <DisplayName>A/D - LAMBERT François</DisplayName>
        <AccountId>23</AccountId>
        <AccountType/>
      </UserInfo>
      <UserInfo>
        <DisplayName>A/D/COM - LESOUDIER Valentine</DisplayName>
        <AccountId>9</AccountId>
        <AccountType/>
      </UserInfo>
      <UserInfo>
        <DisplayName>C/NA/DIR - LEBLOND Pascal</DisplayName>
        <AccountId>36</AccountId>
        <AccountType/>
      </UserInfo>
      <UserInfo>
        <DisplayName>C/SM/DIR - VARIN Luc</DisplayName>
        <AccountId>29</AccountId>
        <AccountType/>
      </UserInfo>
      <UserInfo>
        <DisplayName>C/MRS/DIR - MORET-BAILLY Fabrice</DisplayName>
        <AccountId>30</AccountId>
        <AccountType/>
      </UserInfo>
      <UserInfo>
        <DisplayName>C/LH/DIR - DE BEAUREGARD Guillaume</DisplayName>
        <AccountId>35</AccountId>
        <AccountType/>
      </UserInfo>
      <UserInfo>
        <DisplayName>C/MRS - SEBA Sylvie</DisplayName>
        <AccountId>31</AccountId>
        <AccountType/>
      </UserInfo>
      <UserInfo>
        <DisplayName>A/D/SIC - BERGA Florian</DisplayName>
        <AccountId>34</AccountId>
        <AccountType/>
      </UserInfo>
      <UserInfo>
        <DisplayName>E/MRS/O13C - MAYOR Paul</DisplayName>
        <AccountId>32</AccountId>
        <AccountType/>
      </UserInfo>
      <UserInfo>
        <DisplayName>E/MRS/O12C - NAGLES Thomas-Youn</DisplayName>
        <AccountId>33</AccountId>
        <AccountType/>
      </UserInfo>
      <UserInfo>
        <DisplayName>A/D/Fondation - HARDY Gaelle</DisplayName>
        <AccountId>90</AccountId>
        <AccountType/>
      </UserInfo>
      <UserInfo>
        <DisplayName>C/NA/BEF - CAUCHAN Stephanie</DisplayName>
        <AccountId>122</AccountId>
        <AccountType/>
      </UserInfo>
      <UserInfo>
        <DisplayName>A/D/COM - GLATRE Phoebe</DisplayName>
        <AccountId>15</AccountId>
        <AccountType/>
      </UserInfo>
      <UserInfo>
        <DisplayName>A/D/COM - GAYE Juliette</DisplayName>
        <AccountId>16</AccountId>
        <AccountType/>
      </UserInfo>
      <UserInfo>
        <DisplayName>C/MRS/PROF - PONS Caroline</DisplayName>
        <AccountId>157</AccountId>
        <AccountType/>
      </UserInfo>
      <UserInfo>
        <DisplayName>C/LH/DIR - HAURET Pascale</DisplayName>
        <AccountId>148</AccountId>
        <AccountType/>
      </UserInfo>
    </SharedWithUsers>
    <TaxCatchAll xmlns="d400fc45-6d62-4826-9a6a-8e869caf2b00" xsi:nil="true"/>
    <lcf76f155ced4ddcb4097134ff3c332f xmlns="53ec9e60-252e-493a-b299-c2ddd032b30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0A7DF21DD414FA43EA5FDA13918FC" ma:contentTypeVersion="15" ma:contentTypeDescription="Crée un document." ma:contentTypeScope="" ma:versionID="40d7648a67578bcacbeef173763da31a">
  <xsd:schema xmlns:xsd="http://www.w3.org/2001/XMLSchema" xmlns:xs="http://www.w3.org/2001/XMLSchema" xmlns:p="http://schemas.microsoft.com/office/2006/metadata/properties" xmlns:ns2="d400fc45-6d62-4826-9a6a-8e869caf2b00" xmlns:ns3="53ec9e60-252e-493a-b299-c2ddd032b30d" targetNamespace="http://schemas.microsoft.com/office/2006/metadata/properties" ma:root="true" ma:fieldsID="1786ffa352a1aa57af12f5e87320f1fc" ns2:_="" ns3:_="">
    <xsd:import namespace="d400fc45-6d62-4826-9a6a-8e869caf2b00"/>
    <xsd:import namespace="53ec9e60-252e-493a-b299-c2ddd032b3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0fc45-6d62-4826-9a6a-8e869caf2b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d932e86-0d87-470e-86c5-41c62ab40c16}" ma:internalName="TaxCatchAll" ma:showField="CatchAllData" ma:web="d400fc45-6d62-4826-9a6a-8e869caf2b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c9e60-252e-493a-b299-c2ddd032b3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f72eedd4-e20c-443b-a1bf-057c10994f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23982A-1B3D-4F53-9F3D-E90D03031C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1DF85-DDB8-4734-A87F-259B06D9C50D}">
  <ds:schemaRefs>
    <ds:schemaRef ds:uri="02265b9a-00ef-451d-8292-53c7ed8f5f04"/>
    <ds:schemaRef ds:uri="2ea6302d-0a53-4b48-8c42-3c76a0da4ace"/>
    <ds:schemaRef ds:uri="53ec9e60-252e-493a-b299-c2ddd032b30d"/>
    <ds:schemaRef ds:uri="d400fc45-6d62-4826-9a6a-8e869caf2b0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89FBE1-41F3-496D-AB35-2EF4DC169E58}">
  <ds:schemaRefs>
    <ds:schemaRef ds:uri="53ec9e60-252e-493a-b299-c2ddd032b30d"/>
    <ds:schemaRef ds:uri="d400fc45-6d62-4826-9a6a-8e869caf2b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Grand écran</PresentationFormat>
  <Paragraphs>132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HISTORIQUE</vt:lpstr>
      <vt:lpstr>10 BONNES RAISONS D'ÊTRE MARIN</vt:lpstr>
      <vt:lpstr>LE MONDE MARITIME ACTUEL</vt:lpstr>
      <vt:lpstr>1 ÉCOLE, 4 SITES</vt:lpstr>
      <vt:lpstr>LES FORMATIONS</vt:lpstr>
      <vt:lpstr>4 FORMATIONS INITIALES</vt:lpstr>
      <vt:lpstr>INGÉNIEUR ENSM </vt:lpstr>
      <vt:lpstr>OFFICIER MONOVALENT PONT</vt:lpstr>
      <vt:lpstr>Présentation PowerPoint</vt:lpstr>
      <vt:lpstr>LE RECRUTEMENT</vt:lpstr>
      <vt:lpstr>Présentation PowerPoint</vt:lpstr>
      <vt:lpstr>Présentation PowerPoint</vt:lpstr>
      <vt:lpstr>ÉQUIPEMENTS PÉDAGOGIQUES</vt:lpstr>
      <vt:lpstr>ÉQUIPEMENTS PÉDAGOGIQUES</vt:lpstr>
      <vt:lpstr>VIE ETUDIANTE</vt:lpstr>
      <vt:lpstr>VIE ETUDIANTE</vt:lpstr>
      <vt:lpstr>CONTACTS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A/D/COM - LESOUDIER Valentine</dc:creator>
  <cp:lastModifiedBy>A/D/COM - LESOUDIER Valentine</cp:lastModifiedBy>
  <cp:revision>101</cp:revision>
  <dcterms:created xsi:type="dcterms:W3CDTF">2024-01-08T14:59:02Z</dcterms:created>
  <dcterms:modified xsi:type="dcterms:W3CDTF">2024-04-09T07:47:55Z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0x010100AF00A7DF21DD414FA43EA5FDA13918FC</vt:lpwstr>
  </property>
  <property fmtid="{D5CDD505-2E9C-101B-9397-08002B2CF9AE}" pid="3" name="MediaServiceImageTags">
    <vt:lpwstr/>
  </property>
</Properties>
</file>